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56" r:id="rId2"/>
    <p:sldId id="289" r:id="rId3"/>
    <p:sldId id="291" r:id="rId4"/>
    <p:sldId id="278" r:id="rId5"/>
    <p:sldId id="281" r:id="rId6"/>
    <p:sldId id="290" r:id="rId7"/>
    <p:sldId id="292" r:id="rId8"/>
    <p:sldId id="280" r:id="rId9"/>
    <p:sldId id="286" r:id="rId10"/>
    <p:sldId id="295" r:id="rId11"/>
    <p:sldId id="293" r:id="rId12"/>
    <p:sldId id="287" r:id="rId13"/>
    <p:sldId id="314" r:id="rId14"/>
    <p:sldId id="297" r:id="rId15"/>
    <p:sldId id="298" r:id="rId16"/>
    <p:sldId id="304" r:id="rId17"/>
    <p:sldId id="300" r:id="rId18"/>
    <p:sldId id="299" r:id="rId19"/>
    <p:sldId id="301" r:id="rId20"/>
    <p:sldId id="302" r:id="rId21"/>
    <p:sldId id="303" r:id="rId22"/>
    <p:sldId id="305" r:id="rId23"/>
    <p:sldId id="319" r:id="rId24"/>
    <p:sldId id="320" r:id="rId25"/>
    <p:sldId id="321" r:id="rId26"/>
    <p:sldId id="316" r:id="rId27"/>
    <p:sldId id="322" r:id="rId28"/>
    <p:sldId id="323" r:id="rId29"/>
    <p:sldId id="324" r:id="rId30"/>
    <p:sldId id="282" r:id="rId31"/>
    <p:sldId id="311" r:id="rId32"/>
    <p:sldId id="267" r:id="rId3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3" autoAdjust="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D5946-8D12-4685-8775-64C39E16D1D6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D8CFE-230C-4AD7-833C-7DB74326CB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90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032" y="381000"/>
            <a:ext cx="8458200" cy="3048000"/>
          </a:xfrm>
        </p:spPr>
        <p:txBody>
          <a:bodyPr>
            <a:noAutofit/>
          </a:bodyPr>
          <a:lstStyle/>
          <a:p>
            <a:r>
              <a:rPr lang="ru-RU" sz="3600" dirty="0"/>
              <a:t>Информационно-аналитическая система </a:t>
            </a:r>
            <a:r>
              <a:rPr lang="ru-RU" sz="3600" dirty="0" err="1"/>
              <a:t>Science</a:t>
            </a:r>
            <a:r>
              <a:rPr lang="ru-RU" sz="3600" dirty="0"/>
              <a:t> </a:t>
            </a:r>
            <a:r>
              <a:rPr lang="ru-RU" sz="3600" dirty="0" err="1"/>
              <a:t>Index</a:t>
            </a:r>
            <a:r>
              <a:rPr lang="ru-RU" sz="3600" dirty="0"/>
              <a:t>: сервисы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 </a:t>
            </a:r>
            <a:r>
              <a:rPr lang="ru-RU" sz="3600" dirty="0"/>
              <a:t>инструменты для увеличения показателей публикационной активности автора </a:t>
            </a:r>
            <a:r>
              <a:rPr lang="ru-RU" sz="3600" dirty="0" smtClean="0"/>
              <a:t>и организации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267200"/>
            <a:ext cx="4953000" cy="1385338"/>
          </a:xfrm>
        </p:spPr>
        <p:txBody>
          <a:bodyPr>
            <a:normAutofit fontScale="85000" lnSpcReduction="10000"/>
          </a:bodyPr>
          <a:lstStyle/>
          <a:p>
            <a:endParaRPr lang="ru-RU" sz="1800" dirty="0" smtClean="0"/>
          </a:p>
          <a:p>
            <a:endParaRPr lang="ru-RU" dirty="0" smtClean="0"/>
          </a:p>
          <a:p>
            <a:r>
              <a:rPr lang="ru-RU" b="1" dirty="0" err="1" smtClean="0"/>
              <a:t>Кремезная</a:t>
            </a:r>
            <a:r>
              <a:rPr lang="ru-RU" b="1" dirty="0" smtClean="0"/>
              <a:t> Светлана Анатольевна</a:t>
            </a:r>
          </a:p>
          <a:p>
            <a:r>
              <a:rPr lang="ru-RU" b="1" dirty="0" smtClean="0"/>
              <a:t>Библиотека  БГУИР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2500"/>
          <a:stretch/>
        </p:blipFill>
        <p:spPr>
          <a:xfrm>
            <a:off x="76200" y="914400"/>
            <a:ext cx="8763000" cy="5486400"/>
          </a:xfrm>
        </p:spPr>
      </p:pic>
      <p:sp>
        <p:nvSpPr>
          <p:cNvPr id="5" name="Прямоугольник 4"/>
          <p:cNvSpPr/>
          <p:nvPr/>
        </p:nvSpPr>
        <p:spPr>
          <a:xfrm>
            <a:off x="1981200" y="3733800"/>
            <a:ext cx="4800600" cy="381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8458200" cy="5387528"/>
          </a:xfrm>
        </p:spPr>
      </p:pic>
      <p:sp>
        <p:nvSpPr>
          <p:cNvPr id="5" name="Прямоугольник 4"/>
          <p:cNvSpPr/>
          <p:nvPr/>
        </p:nvSpPr>
        <p:spPr>
          <a:xfrm>
            <a:off x="2209800" y="4419600"/>
            <a:ext cx="4419600" cy="914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64" y="838200"/>
            <a:ext cx="8565271" cy="5867400"/>
          </a:xfrm>
        </p:spPr>
      </p:pic>
      <p:sp>
        <p:nvSpPr>
          <p:cNvPr id="6" name="Прямоугольник 5"/>
          <p:cNvSpPr/>
          <p:nvPr/>
        </p:nvSpPr>
        <p:spPr>
          <a:xfrm>
            <a:off x="609600" y="2590800"/>
            <a:ext cx="5410200" cy="3048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7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8630414" cy="5811838"/>
          </a:xfrm>
        </p:spPr>
      </p:pic>
      <p:sp>
        <p:nvSpPr>
          <p:cNvPr id="5" name="Прямоугольник 4"/>
          <p:cNvSpPr/>
          <p:nvPr/>
        </p:nvSpPr>
        <p:spPr>
          <a:xfrm>
            <a:off x="2209800" y="5943600"/>
            <a:ext cx="4724400" cy="3048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76800" y="1905000"/>
            <a:ext cx="2057400" cy="3810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09800" y="2286000"/>
            <a:ext cx="1905000" cy="38531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912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524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8686800" cy="5888038"/>
          </a:xfrm>
        </p:spPr>
      </p:pic>
      <p:sp>
        <p:nvSpPr>
          <p:cNvPr id="5" name="Прямоугольник 4"/>
          <p:cNvSpPr/>
          <p:nvPr/>
        </p:nvSpPr>
        <p:spPr>
          <a:xfrm>
            <a:off x="533400" y="5867400"/>
            <a:ext cx="4572000" cy="3810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838200" y="2514600"/>
            <a:ext cx="1676400" cy="3048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838200" y="1676400"/>
            <a:ext cx="5029200" cy="3048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91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"/>
            <a:ext cx="8686800" cy="6477000"/>
          </a:xfrm>
        </p:spPr>
      </p:pic>
      <p:sp>
        <p:nvSpPr>
          <p:cNvPr id="5" name="Прямоугольник 4"/>
          <p:cNvSpPr/>
          <p:nvPr/>
        </p:nvSpPr>
        <p:spPr>
          <a:xfrm>
            <a:off x="609600" y="6286500"/>
            <a:ext cx="4648200" cy="3810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2133600"/>
            <a:ext cx="1524000" cy="3810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9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990600"/>
            <a:ext cx="8229600" cy="15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8077199" cy="6019800"/>
          </a:xfrm>
        </p:spPr>
      </p:pic>
      <p:sp>
        <p:nvSpPr>
          <p:cNvPr id="5" name="Прямоугольник 4"/>
          <p:cNvSpPr/>
          <p:nvPr/>
        </p:nvSpPr>
        <p:spPr>
          <a:xfrm>
            <a:off x="762000" y="5410200"/>
            <a:ext cx="4114800" cy="3810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2819400"/>
            <a:ext cx="1371600" cy="3810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1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762000"/>
            <a:ext cx="8915400" cy="5964238"/>
          </a:xfrm>
        </p:spPr>
      </p:pic>
    </p:spTree>
    <p:extLst>
      <p:ext uri="{BB962C8B-B14F-4D97-AF65-F5344CB8AC3E}">
        <p14:creationId xmlns:p14="http://schemas.microsoft.com/office/powerpoint/2010/main" val="377694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"/>
            <a:ext cx="6553200" cy="6040438"/>
          </a:xfrm>
        </p:spPr>
      </p:pic>
    </p:spTree>
    <p:extLst>
      <p:ext uri="{BB962C8B-B14F-4D97-AF65-F5344CB8AC3E}">
        <p14:creationId xmlns:p14="http://schemas.microsoft.com/office/powerpoint/2010/main" val="28002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8473611" cy="4800600"/>
          </a:xfrm>
        </p:spPr>
      </p:pic>
    </p:spTree>
    <p:extLst>
      <p:ext uri="{BB962C8B-B14F-4D97-AF65-F5344CB8AC3E}">
        <p14:creationId xmlns:p14="http://schemas.microsoft.com/office/powerpoint/2010/main" val="139291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0099"/>
            <a:ext cx="9144000" cy="47297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62800" y="1447800"/>
            <a:ext cx="1676400" cy="1524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1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4478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8229600" cy="5602561"/>
          </a:xfrm>
        </p:spPr>
      </p:pic>
      <p:sp>
        <p:nvSpPr>
          <p:cNvPr id="5" name="Прямоугольник 4"/>
          <p:cNvSpPr/>
          <p:nvPr/>
        </p:nvSpPr>
        <p:spPr>
          <a:xfrm>
            <a:off x="7924800" y="1371599"/>
            <a:ext cx="609600" cy="499296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74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1"/>
          <a:stretch/>
        </p:blipFill>
        <p:spPr>
          <a:xfrm>
            <a:off x="1104900" y="533400"/>
            <a:ext cx="6934200" cy="6172200"/>
          </a:xfrm>
        </p:spPr>
      </p:pic>
    </p:spTree>
    <p:extLst>
      <p:ext uri="{BB962C8B-B14F-4D97-AF65-F5344CB8AC3E}">
        <p14:creationId xmlns:p14="http://schemas.microsoft.com/office/powerpoint/2010/main" val="21560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4"/>
          <a:stretch/>
        </p:blipFill>
        <p:spPr>
          <a:xfrm>
            <a:off x="609601" y="685800"/>
            <a:ext cx="7772400" cy="6019799"/>
          </a:xfrm>
        </p:spPr>
      </p:pic>
    </p:spTree>
    <p:extLst>
      <p:ext uri="{BB962C8B-B14F-4D97-AF65-F5344CB8AC3E}">
        <p14:creationId xmlns:p14="http://schemas.microsoft.com/office/powerpoint/2010/main" val="347778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76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8229600" cy="5272897"/>
          </a:xfrm>
        </p:spPr>
      </p:pic>
      <p:sp>
        <p:nvSpPr>
          <p:cNvPr id="5" name="Прямоугольник 4"/>
          <p:cNvSpPr/>
          <p:nvPr/>
        </p:nvSpPr>
        <p:spPr>
          <a:xfrm>
            <a:off x="533400" y="4690947"/>
            <a:ext cx="1295400" cy="762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14800" y="2213517"/>
            <a:ext cx="914400" cy="30108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114800" y="2700453"/>
            <a:ext cx="2133600" cy="30108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38400" y="3220842"/>
            <a:ext cx="3810000" cy="546411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03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47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Критерий поиска – количество публикаций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5029200"/>
          </a:xfrm>
        </p:spPr>
      </p:pic>
      <p:sp>
        <p:nvSpPr>
          <p:cNvPr id="5" name="Прямоугольник 4"/>
          <p:cNvSpPr/>
          <p:nvPr/>
        </p:nvSpPr>
        <p:spPr>
          <a:xfrm>
            <a:off x="5257800" y="2133600"/>
            <a:ext cx="457200" cy="47244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477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Критерий поиска – индекс </a:t>
            </a:r>
            <a:r>
              <a:rPr lang="ru-RU" dirty="0" err="1" smtClean="0">
                <a:solidFill>
                  <a:schemeClr val="tx1"/>
                </a:solidFill>
              </a:rPr>
              <a:t>Хирша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1"/>
            <a:ext cx="8229600" cy="4432892"/>
          </a:xfrm>
        </p:spPr>
      </p:pic>
      <p:sp>
        <p:nvSpPr>
          <p:cNvPr id="5" name="Прямоугольник 4"/>
          <p:cNvSpPr/>
          <p:nvPr/>
        </p:nvSpPr>
        <p:spPr>
          <a:xfrm>
            <a:off x="5715000" y="2362199"/>
            <a:ext cx="457200" cy="397569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529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804862"/>
            <a:ext cx="8696325" cy="5248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33600" y="1467612"/>
            <a:ext cx="2286000" cy="26041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009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297705" cy="5715000"/>
          </a:xfrm>
        </p:spPr>
      </p:pic>
      <p:sp>
        <p:nvSpPr>
          <p:cNvPr id="5" name="Прямоугольник 4"/>
          <p:cNvSpPr/>
          <p:nvPr/>
        </p:nvSpPr>
        <p:spPr>
          <a:xfrm>
            <a:off x="2548053" y="1115122"/>
            <a:ext cx="1752600" cy="48507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36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Кремезная_зам\Внесение новой публикации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596157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2200" y="4495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для ввода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публикаций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88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Y:\Кремезная_зам\Подтвержд нов публ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5638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9800" y="44196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от администратора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внесенных публикациях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3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0" y="799733"/>
            <a:ext cx="8849960" cy="52585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" y="2057400"/>
            <a:ext cx="5029200" cy="381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37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(организация)  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размещения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непериодики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841987"/>
              </p:ext>
            </p:extLst>
          </p:nvPr>
        </p:nvGraphicFramePr>
        <p:xfrm>
          <a:off x="1981200" y="2514600"/>
          <a:ext cx="4724400" cy="2987040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</a:t>
                      </a:r>
                      <a:endParaRPr lang="ru-RU" sz="1800" b="1" i="0" dirty="0" smtClean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 (организация) </a:t>
                      </a:r>
                      <a:r>
                        <a:rPr lang="en-US" sz="1800" b="1" i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ex </a:t>
                      </a:r>
                      <a:r>
                        <a:rPr lang="en-US" sz="1800" b="1" i="0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ru-RU" sz="1800" b="1" i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О</a:t>
                      </a:r>
                      <a:r>
                        <a:rPr lang="en-US" sz="1800" b="1" i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SI (</a:t>
                      </a:r>
                      <a:r>
                        <a:rPr lang="ru-RU" sz="1800" b="1" i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организация)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размещения </a:t>
                      </a:r>
                      <a:r>
                        <a:rPr lang="ru-RU" sz="1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непериодики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Договор платный 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Договор бесплатный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Размещение публикаций только</a:t>
                      </a:r>
                      <a:r>
                        <a:rPr lang="ru-RU" sz="1600" b="0" i="0" dirty="0">
                          <a:solidFill>
                            <a:srgbClr val="737373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ru-RU" sz="1600" b="0" i="0" dirty="0">
                          <a:solidFill>
                            <a:srgbClr val="737373"/>
                          </a:solidFill>
                          <a:effectLst/>
                          <a:latin typeface="Arial"/>
                        </a:rPr>
                      </a:br>
                      <a:r>
                        <a:rPr lang="ru-RU" sz="1600" b="0" i="0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сотрудников организации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Размещение </a:t>
                      </a:r>
                      <a:r>
                        <a:rPr lang="ru-RU" sz="1600" b="0" i="0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любых изданий</a:t>
                      </a:r>
                      <a:r>
                        <a:rPr lang="ru-RU" sz="1600" b="0" i="0" dirty="0">
                          <a:solidFill>
                            <a:srgbClr val="737373"/>
                          </a:solidFill>
                          <a:effectLst/>
                          <a:latin typeface="Arial"/>
                        </a:rPr>
                        <a:t>,</a:t>
                      </a:r>
                      <a:br>
                        <a:rPr lang="ru-RU" sz="1600" b="0" i="0" dirty="0">
                          <a:solidFill>
                            <a:srgbClr val="737373"/>
                          </a:solidFill>
                          <a:effectLst/>
                          <a:latin typeface="Arial"/>
                        </a:rPr>
                      </a:br>
                      <a:r>
                        <a:rPr lang="ru-RU" sz="1600" b="0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принадлежащих организации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Без полных текстов 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С полными текстами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Подписка на год 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Бессрочный договор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5715000"/>
            <a:ext cx="184731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5674B9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5674B9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9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3153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по работе с профилями авторов в Академии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Google, Science Index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9728" indent="0">
              <a:lnSpc>
                <a:spcPts val="2300"/>
              </a:lnSpc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справочно-библиографической</a:t>
            </a:r>
          </a:p>
          <a:p>
            <a:pPr marL="109728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  информационной работы библиотеки</a:t>
            </a:r>
          </a:p>
          <a:p>
            <a:pPr marL="109728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293-80-57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marL="109728" indent="0" algn="ctr">
              <a:buNone/>
            </a:pPr>
            <a:r>
              <a:rPr lang="ru-RU" dirty="0" smtClean="0"/>
              <a:t>Администратор системы – </a:t>
            </a:r>
          </a:p>
          <a:p>
            <a:pPr marL="109728" indent="0" algn="ctr">
              <a:buNone/>
            </a:pPr>
            <a:r>
              <a:rPr lang="ru-RU" dirty="0" smtClean="0"/>
              <a:t>Рахманько Наталья Викторовна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9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3124200"/>
            <a:ext cx="82296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latin typeface="+mj-lt"/>
                <a:ea typeface="+mj-ea"/>
                <a:cs typeface="+mj-cs"/>
              </a:rPr>
              <a:t>Спасибо</a:t>
            </a:r>
            <a:r>
              <a:rPr lang="ru-RU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000" dirty="0" smtClean="0">
                <a:latin typeface="+mj-lt"/>
                <a:ea typeface="+mj-ea"/>
                <a:cs typeface="+mj-cs"/>
              </a:rPr>
              <a:t>за</a:t>
            </a:r>
            <a:r>
              <a:rPr lang="ru-RU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4000" dirty="0" smtClean="0">
                <a:latin typeface="+mj-lt"/>
                <a:ea typeface="+mj-ea"/>
                <a:cs typeface="+mj-cs"/>
              </a:rPr>
              <a:t>внимание</a:t>
            </a:r>
            <a:r>
              <a:rPr lang="ru-RU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!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электронная библиотека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eLibrary.Ru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7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в 1999 году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инициативе РФФИ.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10 600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полнотекстовых журналов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 них около 5950 полнотекстовых журналов России и стран СНГ).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Зарегистрированы 1,7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пользователей из 125 стран мира.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читатели получают из библиотеки более 12 миллионов полнотекстовых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статей.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интегрирована с Российским индексом научного цитирования (РИНЦ) - созданным по заказу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 бесплатным общедоступным инструментом измерения публикационной активности ученых и организаций.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6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стартовал в 2005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РИНЦ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соглашения с компаниями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Clarivate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Analytics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Elsevier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позволяющие делать запросы непосредственно в базы данных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получать оттуда текущие значения показателей цитирования публикаций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Ядро РИНЦ – коллекция журналов, размещенная на платформе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eLibrary.Ru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входящих в одну их баз: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WoS, Scopus, RSCI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Russian Science Citation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Ядро РИНЦ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лучшие публикации,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позволяющее делать оценки эффективности научных исследований на основании наиболее качественного сегмента научных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371600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ИНДЕКС НАУЧНОГО ЦИТИРОВАНИЯ (РИНЦ)</a:t>
            </a:r>
            <a:endParaRPr lang="ru-RU" sz="3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8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 РИНЦ от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WoS,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93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бесплатна и общедоступна всем;</a:t>
            </a:r>
          </a:p>
          <a:p>
            <a:pPr algn="just"/>
            <a:r>
              <a:rPr lang="ru-RU" dirty="0" smtClean="0"/>
              <a:t>индексирует журналы, сборники, книги, препринты, позиционирующие себя как научные;</a:t>
            </a:r>
          </a:p>
          <a:p>
            <a:pPr algn="just"/>
            <a:r>
              <a:rPr lang="ru-RU" dirty="0" smtClean="0"/>
              <a:t>автоматически приписывает каждой публикации одну тематическую область с помощью алгоритма, детали которого не раскрываются;</a:t>
            </a:r>
          </a:p>
          <a:p>
            <a:pPr algn="just"/>
            <a:r>
              <a:rPr lang="ru-RU" dirty="0" smtClean="0"/>
              <a:t>является не только </a:t>
            </a:r>
            <a:r>
              <a:rPr lang="ru-RU" dirty="0" err="1" smtClean="0"/>
              <a:t>библиометрической</a:t>
            </a:r>
            <a:r>
              <a:rPr lang="ru-RU" dirty="0" smtClean="0"/>
              <a:t> базой, но и полноценной электронной библиотекой;</a:t>
            </a:r>
          </a:p>
          <a:p>
            <a:r>
              <a:rPr lang="ru-RU" dirty="0" smtClean="0"/>
              <a:t>предоставляет систему </a:t>
            </a:r>
            <a:r>
              <a:rPr lang="en-US" dirty="0" smtClean="0"/>
              <a:t>Science index </a:t>
            </a:r>
            <a:r>
              <a:rPr lang="ru-RU" dirty="0" smtClean="0"/>
              <a:t>(автор) и </a:t>
            </a:r>
            <a:r>
              <a:rPr lang="en-US" dirty="0"/>
              <a:t>Science index </a:t>
            </a:r>
            <a:r>
              <a:rPr lang="en-US" dirty="0" smtClean="0"/>
              <a:t>(</a:t>
            </a:r>
            <a:r>
              <a:rPr lang="ru-RU" dirty="0" smtClean="0"/>
              <a:t>организация).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17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772912"/>
          </a:xfrm>
        </p:spPr>
        <p:txBody>
          <a:bodyPr/>
          <a:lstStyle/>
          <a:p>
            <a:pPr algn="just"/>
            <a:r>
              <a:rPr lang="ru-RU" dirty="0"/>
              <a:t>РИНЦ имеет соглашения с компаниями </a:t>
            </a:r>
            <a:r>
              <a:rPr lang="ru-RU" b="1" dirty="0" err="1"/>
              <a:t>Clarivate</a:t>
            </a:r>
            <a:r>
              <a:rPr lang="ru-RU" b="1" dirty="0"/>
              <a:t> </a:t>
            </a:r>
            <a:r>
              <a:rPr lang="ru-RU" b="1" dirty="0" err="1"/>
              <a:t>Analytics</a:t>
            </a:r>
            <a:r>
              <a:rPr lang="ru-RU" b="1" dirty="0"/>
              <a:t> </a:t>
            </a:r>
            <a:r>
              <a:rPr lang="ru-RU" dirty="0"/>
              <a:t>и </a:t>
            </a:r>
            <a:r>
              <a:rPr lang="ru-RU" b="1" dirty="0" err="1"/>
              <a:t>Elsevier</a:t>
            </a:r>
            <a:r>
              <a:rPr lang="ru-RU" dirty="0"/>
              <a:t>, позволяющие делать запросы непосредственно в базы данных </a:t>
            </a:r>
            <a:r>
              <a:rPr lang="ru-RU" dirty="0" err="1"/>
              <a:t>Web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Science</a:t>
            </a:r>
            <a:r>
              <a:rPr lang="ru-RU" dirty="0"/>
              <a:t> и </a:t>
            </a:r>
            <a:r>
              <a:rPr lang="ru-RU" dirty="0" err="1"/>
              <a:t>Scopus</a:t>
            </a:r>
            <a:r>
              <a:rPr lang="ru-RU" dirty="0"/>
              <a:t> и получать оттуда текущие значения показателей цитирования публикаций. </a:t>
            </a:r>
            <a:endParaRPr lang="ru-RU" dirty="0" smtClean="0"/>
          </a:p>
          <a:p>
            <a:pPr algn="just"/>
            <a:r>
              <a:rPr lang="ru-RU" dirty="0" smtClean="0"/>
              <a:t>Таким </a:t>
            </a:r>
            <a:r>
              <a:rPr lang="ru-RU" dirty="0"/>
              <a:t>образом, в интерфейсе РИНЦ можно увидеть одновременно число цитирований публикации в РИНЦ, </a:t>
            </a:r>
            <a:r>
              <a:rPr lang="ru-RU" dirty="0" err="1"/>
              <a:t>Web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Science</a:t>
            </a:r>
            <a:r>
              <a:rPr lang="ru-RU" dirty="0"/>
              <a:t> и </a:t>
            </a:r>
            <a:r>
              <a:rPr lang="ru-RU" dirty="0" err="1" smtClean="0"/>
              <a:t>Scopus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5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Информационно-аналитическая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INDEX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5181600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данных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РИНЦ;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ряд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сервисов для авторов научных публикаций, научных организаций 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издательств; 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проводить комплексные аналитические и статистические исследования публикационной активности ученых и научных организаций и получать в результате более точную и объективную оценку результатов научной деятельности отдельных ученых, научных групп, организаций и их подразделений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06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6117336"/>
          </a:xfrm>
        </p:spPr>
        <p:txBody>
          <a:bodyPr/>
          <a:lstStyle/>
          <a:p>
            <a:pPr marL="109728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SCIENCE INDEX предусмотрена возможность не только уточнения информации о публикациях, уже имеющихся в РИНЦ (что, в принципе, могут делать зарегистрированные авторы самостоятельно с помощью системы SCIENCE INDEX*[Автор]), но и возможность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добавления новых публикаций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типов, отсутствующих в РИНЦ.</a:t>
            </a:r>
          </a:p>
        </p:txBody>
      </p:sp>
    </p:spTree>
    <p:extLst>
      <p:ext uri="{BB962C8B-B14F-4D97-AF65-F5344CB8AC3E}">
        <p14:creationId xmlns:p14="http://schemas.microsoft.com/office/powerpoint/2010/main" val="356245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824</TotalTime>
  <Words>510</Words>
  <Application>Microsoft Office PowerPoint</Application>
  <PresentationFormat>Экран (4:3)</PresentationFormat>
  <Paragraphs>58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Городская</vt:lpstr>
      <vt:lpstr>Информационно-аналитическая система Science Index: сервисы  и инструменты для увеличения показателей публикационной активности автора и организации</vt:lpstr>
      <vt:lpstr>Презентация PowerPoint</vt:lpstr>
      <vt:lpstr>Презентация PowerPoint</vt:lpstr>
      <vt:lpstr>Научная электронная библиотека eLibrary.Ru</vt:lpstr>
      <vt:lpstr>РОССИЙСКИЙ ИНДЕКС НАУЧНОГО ЦИТИРОВАНИЯ (РИНЦ)</vt:lpstr>
      <vt:lpstr>Отличие РИНЦ от WoS, Scopus:</vt:lpstr>
      <vt:lpstr>Презентация PowerPoint</vt:lpstr>
      <vt:lpstr>Информационно-аналитическая система SCIENCE INDEX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Критерий поиска – количество публикаций</vt:lpstr>
      <vt:lpstr>Критерий поиска – индекс Хирша</vt:lpstr>
      <vt:lpstr>Презентация PowerPoint</vt:lpstr>
      <vt:lpstr>Презентация PowerPoint</vt:lpstr>
      <vt:lpstr>Презентация PowerPoint</vt:lpstr>
      <vt:lpstr>Презентация PowerPoint</vt:lpstr>
      <vt:lpstr>SI (организация)  и Система размещения непериодики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Маркетинговое исследование использования информационно-библиотечных ресурсов и услуг</dc:title>
  <dc:creator>Оля</dc:creator>
  <cp:lastModifiedBy>Кремезная С.А.</cp:lastModifiedBy>
  <cp:revision>140</cp:revision>
  <dcterms:modified xsi:type="dcterms:W3CDTF">2018-03-13T07:26:53Z</dcterms:modified>
</cp:coreProperties>
</file>